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9" r:id="rId4"/>
    <p:sldId id="266" r:id="rId5"/>
    <p:sldId id="267" r:id="rId6"/>
    <p:sldId id="268" r:id="rId7"/>
    <p:sldId id="262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9792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812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246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966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519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117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9798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398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824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613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353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926F-383C-44CD-9A16-A95AC105869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705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EVROPSKI ZGODNJI SREDNJI VEK:</a:t>
            </a:r>
            <a:b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ponovno rojstvo Evrope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A3B6196-775C-464B-9A68-00D024D38345}"/>
              </a:ext>
            </a:extLst>
          </p:cNvPr>
          <p:cNvSpPr txBox="1"/>
          <p:nvPr/>
        </p:nvSpPr>
        <p:spPr>
          <a:xfrm>
            <a:off x="1392382" y="4634345"/>
            <a:ext cx="9393382" cy="160043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Katere pomembne države so obstajale v zahodni Evropi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29414096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1728" y="298048"/>
            <a:ext cx="8229600" cy="7807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sl-SI" sz="3600" b="1" dirty="0"/>
              <a:t>1. Karolinška država – „evropsko kraljestvo“</a:t>
            </a:r>
          </a:p>
        </p:txBody>
      </p:sp>
      <p:sp>
        <p:nvSpPr>
          <p:cNvPr id="19" name="Diagram poteka: proces 18"/>
          <p:cNvSpPr/>
          <p:nvPr/>
        </p:nvSpPr>
        <p:spPr>
          <a:xfrm>
            <a:off x="311728" y="1238047"/>
            <a:ext cx="3553690" cy="1297335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rgbClr val="C00000"/>
                </a:solidFill>
              </a:rPr>
              <a:t>Franki</a:t>
            </a:r>
            <a:r>
              <a:rPr lang="sl-SI" sz="2000" b="1" dirty="0">
                <a:solidFill>
                  <a:schemeClr val="tx1"/>
                </a:solidFill>
              </a:rPr>
              <a:t> so prvotno državo okoli Rena razširili v Galijo in ustanovili </a:t>
            </a:r>
            <a:r>
              <a:rPr lang="sl-SI" sz="2000" b="1" dirty="0">
                <a:solidFill>
                  <a:srgbClr val="FF5050"/>
                </a:solidFill>
              </a:rPr>
              <a:t>Frankovsko državo</a:t>
            </a:r>
            <a:r>
              <a:rPr lang="sl-SI" sz="2000" b="1" dirty="0">
                <a:solidFill>
                  <a:schemeClr val="tx1"/>
                </a:solidFill>
              </a:rPr>
              <a:t>.</a:t>
            </a:r>
            <a:endParaRPr lang="sl-SI" sz="2000" b="1" dirty="0"/>
          </a:p>
        </p:txBody>
      </p:sp>
      <p:sp>
        <p:nvSpPr>
          <p:cNvPr id="20" name="Diagram poteka: proces 19"/>
          <p:cNvSpPr/>
          <p:nvPr/>
        </p:nvSpPr>
        <p:spPr>
          <a:xfrm>
            <a:off x="311728" y="2879648"/>
            <a:ext cx="3553690" cy="1442971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chemeClr val="tx1"/>
                </a:solidFill>
              </a:rPr>
              <a:t>Konec 5. stoletja je kralj </a:t>
            </a:r>
            <a:r>
              <a:rPr lang="sl-SI" sz="2000" b="1" dirty="0" err="1">
                <a:solidFill>
                  <a:srgbClr val="C00000"/>
                </a:solidFill>
              </a:rPr>
              <a:t>Klodvik</a:t>
            </a:r>
            <a:r>
              <a:rPr lang="sl-SI" sz="2000" b="1" dirty="0">
                <a:solidFill>
                  <a:schemeClr val="tx1"/>
                </a:solidFill>
              </a:rPr>
              <a:t> sprejel </a:t>
            </a:r>
            <a:r>
              <a:rPr lang="sl-SI" sz="2000" b="1" dirty="0">
                <a:solidFill>
                  <a:srgbClr val="C00000"/>
                </a:solidFill>
              </a:rPr>
              <a:t>krščansko vero </a:t>
            </a:r>
            <a:r>
              <a:rPr lang="sl-SI" sz="2000" b="1" dirty="0">
                <a:solidFill>
                  <a:schemeClr val="tx1"/>
                </a:solidFill>
              </a:rPr>
              <a:t>in </a:t>
            </a:r>
            <a:r>
              <a:rPr lang="sl-SI" sz="2000" b="1" dirty="0">
                <a:solidFill>
                  <a:srgbClr val="C00000"/>
                </a:solidFill>
              </a:rPr>
              <a:t>združil</a:t>
            </a:r>
            <a:r>
              <a:rPr lang="sl-SI" sz="2000" b="1" dirty="0">
                <a:solidFill>
                  <a:schemeClr val="tx1"/>
                </a:solidFill>
              </a:rPr>
              <a:t> germanska plemena.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833" y="1238047"/>
            <a:ext cx="7913235" cy="4102880"/>
          </a:xfrm>
          <a:prstGeom prst="rect">
            <a:avLst/>
          </a:prstGeom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F2B1029D-30E7-4953-ACBB-35968EC30397}"/>
              </a:ext>
            </a:extLst>
          </p:cNvPr>
          <p:cNvSpPr/>
          <p:nvPr/>
        </p:nvSpPr>
        <p:spPr>
          <a:xfrm>
            <a:off x="6535882" y="1758367"/>
            <a:ext cx="1236518" cy="5588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380331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98DED8-B437-4E00-BEA4-480B8AF2AD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endParaRPr lang="en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EF9F060-D95E-4428-B411-6F5030CA42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839C445-AB0B-478A-970B-2DF8AB13B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34" y="1600200"/>
            <a:ext cx="2469535" cy="3765290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AF6530B5-3855-4572-A8B4-8AD4AF732D99}"/>
              </a:ext>
            </a:extLst>
          </p:cNvPr>
          <p:cNvSpPr/>
          <p:nvPr/>
        </p:nvSpPr>
        <p:spPr>
          <a:xfrm>
            <a:off x="711834" y="433742"/>
            <a:ext cx="4010891" cy="9871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C00000"/>
                </a:solidFill>
              </a:rPr>
              <a:t>KAREL VELIKI</a:t>
            </a:r>
          </a:p>
          <a:p>
            <a:pPr algn="ctr"/>
            <a:r>
              <a:rPr lang="sl-SI" b="1" dirty="0">
                <a:solidFill>
                  <a:srgbClr val="C00000"/>
                </a:solidFill>
              </a:rPr>
              <a:t> </a:t>
            </a:r>
            <a:r>
              <a:rPr lang="sl-SI" b="1" dirty="0"/>
              <a:t>(747 – 814) je bil najpomembnejši kralj v zahodni Evropi.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101BC54D-F70F-4161-9FB8-C014AB031405}"/>
              </a:ext>
            </a:extLst>
          </p:cNvPr>
          <p:cNvSpPr/>
          <p:nvPr/>
        </p:nvSpPr>
        <p:spPr>
          <a:xfrm>
            <a:off x="4810045" y="433742"/>
            <a:ext cx="4648200" cy="987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rgbClr val="C00000"/>
                </a:solidFill>
              </a:rPr>
              <a:t>Ustvaril je največjo državo v zahodni Evropi.</a:t>
            </a:r>
          </a:p>
          <a:p>
            <a:pPr algn="ctr"/>
            <a:r>
              <a:rPr lang="sl-SI" sz="2000" b="1" dirty="0"/>
              <a:t>Kaj je obsegala?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DBF41B3C-16C8-4EFE-9052-F6DF0526A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045" y="1600200"/>
            <a:ext cx="7201846" cy="5158262"/>
          </a:xfrm>
          <a:prstGeom prst="rect">
            <a:avLst/>
          </a:prstGeom>
        </p:spPr>
      </p:pic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id="{E6F2080E-CF29-4A72-A880-86D7DEF3C126}"/>
              </a:ext>
            </a:extLst>
          </p:cNvPr>
          <p:cNvCxnSpPr/>
          <p:nvPr/>
        </p:nvCxnSpPr>
        <p:spPr>
          <a:xfrm>
            <a:off x="6941127" y="4540827"/>
            <a:ext cx="103909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608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6769558" y="1899708"/>
            <a:ext cx="5076077" cy="7603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sz="2000" b="1" dirty="0"/>
          </a:p>
          <a:p>
            <a:pPr algn="ctr"/>
            <a:r>
              <a:rPr lang="sl-SI" sz="2000" b="1" dirty="0"/>
              <a:t>Spodbujal je </a:t>
            </a:r>
            <a:r>
              <a:rPr lang="sl-SI" sz="2000" b="1" dirty="0">
                <a:solidFill>
                  <a:srgbClr val="C00000"/>
                </a:solidFill>
              </a:rPr>
              <a:t>znanje</a:t>
            </a:r>
            <a:r>
              <a:rPr lang="sl-SI" sz="2000" b="1" dirty="0"/>
              <a:t>, šolanje duhovnikov in prepisovanje latinskih knjig.</a:t>
            </a:r>
          </a:p>
          <a:p>
            <a:pPr algn="ctr"/>
            <a:endParaRPr lang="sl-SI" sz="2000" b="1" dirty="0"/>
          </a:p>
        </p:txBody>
      </p:sp>
      <p:sp>
        <p:nvSpPr>
          <p:cNvPr id="10" name="Pravokotnik 9"/>
          <p:cNvSpPr/>
          <p:nvPr/>
        </p:nvSpPr>
        <p:spPr>
          <a:xfrm>
            <a:off x="6805927" y="256562"/>
            <a:ext cx="5039709" cy="12916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C00000"/>
                </a:solidFill>
              </a:rPr>
              <a:t>Leta 800 ga je papež okronal za rimskega cesarja.</a:t>
            </a:r>
          </a:p>
          <a:p>
            <a:pPr algn="ctr"/>
            <a:r>
              <a:rPr lang="sl-SI" b="1" dirty="0">
                <a:solidFill>
                  <a:schemeClr val="tx1"/>
                </a:solidFill>
              </a:rPr>
              <a:t>S tem se je dediščina antičnega rimskega cesarstva povezala z germanskimi (frankovskimi) vladarji.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44" y="142380"/>
            <a:ext cx="3878852" cy="27121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077" y="2890186"/>
            <a:ext cx="2111328" cy="3967814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6769558" y="3011538"/>
            <a:ext cx="5076077" cy="6148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dirty="0"/>
          </a:p>
          <a:p>
            <a:pPr algn="ctr"/>
            <a:r>
              <a:rPr lang="sl-SI" dirty="0"/>
              <a:t>Kraljestvo je razdelil na manjše dele – marke. </a:t>
            </a:r>
          </a:p>
          <a:p>
            <a:pPr algn="ctr"/>
            <a:r>
              <a:rPr lang="sl-SI" dirty="0"/>
              <a:t>Sam je odločal v sporih in bil sodnik.</a:t>
            </a:r>
          </a:p>
          <a:p>
            <a:pPr algn="ctr"/>
            <a:endParaRPr lang="sl-SI" dirty="0"/>
          </a:p>
        </p:txBody>
      </p:sp>
      <p:sp>
        <p:nvSpPr>
          <p:cNvPr id="12" name="7-kraka zvezda 11"/>
          <p:cNvSpPr/>
          <p:nvPr/>
        </p:nvSpPr>
        <p:spPr>
          <a:xfrm>
            <a:off x="4282064" y="372243"/>
            <a:ext cx="2336886" cy="1518902"/>
          </a:xfrm>
          <a:prstGeom prst="star7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b="1" dirty="0"/>
          </a:p>
          <a:p>
            <a:pPr algn="ctr"/>
            <a:r>
              <a:rPr lang="sl-SI" b="1" dirty="0"/>
              <a:t>Kako bi ocenil Karla Velikega?</a:t>
            </a:r>
          </a:p>
          <a:p>
            <a:pPr algn="ctr"/>
            <a:endParaRPr lang="sl-SI" dirty="0"/>
          </a:p>
        </p:txBody>
      </p:sp>
      <p:sp>
        <p:nvSpPr>
          <p:cNvPr id="13" name="7-kraka zvezda 12"/>
          <p:cNvSpPr/>
          <p:nvPr/>
        </p:nvSpPr>
        <p:spPr>
          <a:xfrm>
            <a:off x="3467598" y="3045292"/>
            <a:ext cx="2587337" cy="1766454"/>
          </a:xfrm>
          <a:prstGeom prst="star7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dirty="0"/>
          </a:p>
          <a:p>
            <a:pPr algn="ctr"/>
            <a:r>
              <a:rPr lang="sl-SI" dirty="0"/>
              <a:t>Kakšno vlogo je imela Frankovska država?</a:t>
            </a:r>
          </a:p>
        </p:txBody>
      </p:sp>
      <p:grpSp>
        <p:nvGrpSpPr>
          <p:cNvPr id="27" name="Skupina 26"/>
          <p:cNvGrpSpPr/>
          <p:nvPr/>
        </p:nvGrpSpPr>
        <p:grpSpPr>
          <a:xfrm>
            <a:off x="4790150" y="4199316"/>
            <a:ext cx="7173250" cy="2226105"/>
            <a:chOff x="4790150" y="4199316"/>
            <a:chExt cx="7173250" cy="2226105"/>
          </a:xfrm>
        </p:grpSpPr>
        <p:sp>
          <p:nvSpPr>
            <p:cNvPr id="14" name="Pravokotnik 13"/>
            <p:cNvSpPr/>
            <p:nvPr/>
          </p:nvSpPr>
          <p:spPr>
            <a:xfrm>
              <a:off x="6477129" y="4199316"/>
              <a:ext cx="3705961" cy="61243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l-SI" sz="2000" b="1" dirty="0"/>
                <a:t>Leta 843 je bila država razdeljena na tri dele:</a:t>
              </a:r>
            </a:p>
          </p:txBody>
        </p:sp>
        <p:sp>
          <p:nvSpPr>
            <p:cNvPr id="15" name="Zaobljeni pravokotnik 14"/>
            <p:cNvSpPr/>
            <p:nvPr/>
          </p:nvSpPr>
          <p:spPr>
            <a:xfrm>
              <a:off x="4790150" y="5559136"/>
              <a:ext cx="2426276" cy="86628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l-SI" b="1" dirty="0" err="1">
                  <a:solidFill>
                    <a:schemeClr val="accent5">
                      <a:lumMod val="50000"/>
                    </a:schemeClr>
                  </a:solidFill>
                </a:rPr>
                <a:t>Zahodnofrankovsko</a:t>
              </a:r>
              <a:r>
                <a:rPr lang="sl-SI" b="1" dirty="0">
                  <a:solidFill>
                    <a:schemeClr val="accent5">
                      <a:lumMod val="50000"/>
                    </a:schemeClr>
                  </a:solidFill>
                </a:rPr>
                <a:t> kraljestvo - Francija</a:t>
              </a:r>
            </a:p>
          </p:txBody>
        </p:sp>
        <p:sp>
          <p:nvSpPr>
            <p:cNvPr id="16" name="Zaobljeni pravokotnik 15"/>
            <p:cNvSpPr/>
            <p:nvPr/>
          </p:nvSpPr>
          <p:spPr>
            <a:xfrm>
              <a:off x="7382680" y="5559136"/>
              <a:ext cx="2239301" cy="86628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l-SI" b="1" dirty="0" err="1">
                  <a:solidFill>
                    <a:schemeClr val="accent5">
                      <a:lumMod val="50000"/>
                    </a:schemeClr>
                  </a:solidFill>
                </a:rPr>
                <a:t>Srednjefrankovsko</a:t>
              </a:r>
              <a:r>
                <a:rPr lang="sl-SI" b="1" dirty="0">
                  <a:solidFill>
                    <a:schemeClr val="accent5">
                      <a:lumMod val="50000"/>
                    </a:schemeClr>
                  </a:solidFill>
                </a:rPr>
                <a:t> kraljestvo - Italija</a:t>
              </a:r>
            </a:p>
          </p:txBody>
        </p:sp>
        <p:sp>
          <p:nvSpPr>
            <p:cNvPr id="17" name="Zaobljeni pravokotnik 16"/>
            <p:cNvSpPr/>
            <p:nvPr/>
          </p:nvSpPr>
          <p:spPr>
            <a:xfrm>
              <a:off x="9788235" y="5559137"/>
              <a:ext cx="2175165" cy="8662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l-SI" b="1" dirty="0" err="1">
                  <a:solidFill>
                    <a:schemeClr val="accent5">
                      <a:lumMod val="50000"/>
                    </a:schemeClr>
                  </a:solidFill>
                </a:rPr>
                <a:t>Vzhodnofrankovsko</a:t>
              </a:r>
              <a:r>
                <a:rPr lang="sl-SI" b="1" dirty="0">
                  <a:solidFill>
                    <a:schemeClr val="accent5">
                      <a:lumMod val="50000"/>
                    </a:schemeClr>
                  </a:solidFill>
                </a:rPr>
                <a:t> kraljestvo - Nemčija</a:t>
              </a:r>
            </a:p>
          </p:txBody>
        </p:sp>
        <p:cxnSp>
          <p:nvCxnSpPr>
            <p:cNvPr id="22" name="Raven puščični povezovalnik 21"/>
            <p:cNvCxnSpPr/>
            <p:nvPr/>
          </p:nvCxnSpPr>
          <p:spPr>
            <a:xfrm flipH="1">
              <a:off x="6805927" y="4874093"/>
              <a:ext cx="940497" cy="498007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aven puščični povezovalnik 23"/>
            <p:cNvCxnSpPr/>
            <p:nvPr/>
          </p:nvCxnSpPr>
          <p:spPr>
            <a:xfrm>
              <a:off x="8366478" y="4968245"/>
              <a:ext cx="0" cy="518155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aven puščični povezovalnik 25"/>
            <p:cNvCxnSpPr/>
            <p:nvPr/>
          </p:nvCxnSpPr>
          <p:spPr>
            <a:xfrm>
              <a:off x="9343965" y="4874093"/>
              <a:ext cx="1000186" cy="498007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844092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1728" y="298048"/>
            <a:ext cx="8229600" cy="7807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l-SI" sz="3600" b="1" dirty="0"/>
              <a:t>2. Krščanska cerkev in Papeška država</a:t>
            </a:r>
          </a:p>
        </p:txBody>
      </p:sp>
      <p:sp>
        <p:nvSpPr>
          <p:cNvPr id="20" name="Diagram poteka: proces 19"/>
          <p:cNvSpPr/>
          <p:nvPr/>
        </p:nvSpPr>
        <p:spPr>
          <a:xfrm>
            <a:off x="3415853" y="1523359"/>
            <a:ext cx="4256634" cy="763355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chemeClr val="tx1"/>
                </a:solidFill>
              </a:rPr>
              <a:t>Kakšna je bila vloga krščanske cerkve?</a:t>
            </a:r>
          </a:p>
        </p:txBody>
      </p:sp>
      <p:grpSp>
        <p:nvGrpSpPr>
          <p:cNvPr id="16" name="Skupina 15"/>
          <p:cNvGrpSpPr/>
          <p:nvPr/>
        </p:nvGrpSpPr>
        <p:grpSpPr>
          <a:xfrm>
            <a:off x="495704" y="1212361"/>
            <a:ext cx="1775685" cy="3910536"/>
            <a:chOff x="495704" y="1212361"/>
            <a:chExt cx="1775685" cy="3910536"/>
          </a:xfrm>
        </p:grpSpPr>
        <p:pic>
          <p:nvPicPr>
            <p:cNvPr id="7" name="Slika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1737" y="1680910"/>
              <a:ext cx="1595356" cy="3441987"/>
            </a:xfrm>
            <a:prstGeom prst="rect">
              <a:avLst/>
            </a:prstGeom>
          </p:spPr>
        </p:pic>
        <p:pic>
          <p:nvPicPr>
            <p:cNvPr id="11" name="Slika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704" y="1212361"/>
              <a:ext cx="1775685" cy="600242"/>
            </a:xfrm>
            <a:prstGeom prst="rect">
              <a:avLst/>
            </a:prstGeom>
          </p:spPr>
        </p:pic>
      </p:grpSp>
      <p:grpSp>
        <p:nvGrpSpPr>
          <p:cNvPr id="15" name="Skupina 14"/>
          <p:cNvGrpSpPr/>
          <p:nvPr/>
        </p:nvGrpSpPr>
        <p:grpSpPr>
          <a:xfrm>
            <a:off x="3214181" y="2731257"/>
            <a:ext cx="4391121" cy="3760951"/>
            <a:chOff x="2624207" y="1244255"/>
            <a:chExt cx="4391121" cy="3760951"/>
          </a:xfrm>
        </p:grpSpPr>
        <p:pic>
          <p:nvPicPr>
            <p:cNvPr id="3" name="Slika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6212" y="1244255"/>
              <a:ext cx="3849116" cy="3201634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24207" y="3886572"/>
              <a:ext cx="2201654" cy="1118634"/>
            </a:xfrm>
            <a:prstGeom prst="rect">
              <a:avLst/>
            </a:prstGeom>
          </p:spPr>
        </p:pic>
      </p:grpSp>
      <p:grpSp>
        <p:nvGrpSpPr>
          <p:cNvPr id="17" name="Skupina 16"/>
          <p:cNvGrpSpPr/>
          <p:nvPr/>
        </p:nvGrpSpPr>
        <p:grpSpPr>
          <a:xfrm>
            <a:off x="8461717" y="706624"/>
            <a:ext cx="3665071" cy="3513514"/>
            <a:chOff x="8432834" y="255796"/>
            <a:chExt cx="3665071" cy="3513514"/>
          </a:xfrm>
        </p:grpSpPr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32390" y="255796"/>
              <a:ext cx="3265960" cy="3454876"/>
            </a:xfrm>
            <a:prstGeom prst="rect">
              <a:avLst/>
            </a:prstGeom>
          </p:spPr>
        </p:pic>
        <p:pic>
          <p:nvPicPr>
            <p:cNvPr id="13" name="Slika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32834" y="2994395"/>
              <a:ext cx="3665071" cy="774915"/>
            </a:xfrm>
            <a:prstGeom prst="rect">
              <a:avLst/>
            </a:prstGeom>
          </p:spPr>
        </p:pic>
      </p:grpSp>
      <p:sp>
        <p:nvSpPr>
          <p:cNvPr id="22" name="Diagram poteka: proces 21"/>
          <p:cNvSpPr/>
          <p:nvPr/>
        </p:nvSpPr>
        <p:spPr>
          <a:xfrm>
            <a:off x="8245263" y="5145514"/>
            <a:ext cx="3337637" cy="763355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chemeClr val="tx1"/>
                </a:solidFill>
              </a:rPr>
              <a:t>Kaj je omogočilo širjenje krščanstva po Evropi?</a:t>
            </a:r>
          </a:p>
        </p:txBody>
      </p:sp>
      <p:sp>
        <p:nvSpPr>
          <p:cNvPr id="23" name="Diagram poteka: proces 22"/>
          <p:cNvSpPr/>
          <p:nvPr/>
        </p:nvSpPr>
        <p:spPr>
          <a:xfrm>
            <a:off x="495704" y="5591446"/>
            <a:ext cx="2270915" cy="579781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chemeClr val="tx1"/>
                </a:solidFill>
              </a:rPr>
              <a:t>Kdo je širil vero?</a:t>
            </a:r>
          </a:p>
        </p:txBody>
      </p:sp>
    </p:spTree>
    <p:extLst>
      <p:ext uri="{BB962C8B-B14F-4D97-AF65-F5344CB8AC3E}">
        <p14:creationId xmlns:p14="http://schemas.microsoft.com/office/powerpoint/2010/main" val="1498563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172" y="1196271"/>
            <a:ext cx="6910807" cy="3754055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3418609" y="254709"/>
            <a:ext cx="3886200" cy="6277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Kaj je krepilo moč papeža?</a:t>
            </a:r>
          </a:p>
        </p:txBody>
      </p:sp>
      <p:sp>
        <p:nvSpPr>
          <p:cNvPr id="5" name="Zaobljeni pravokotnik 4"/>
          <p:cNvSpPr/>
          <p:nvPr/>
        </p:nvSpPr>
        <p:spPr>
          <a:xfrm>
            <a:off x="166254" y="1493195"/>
            <a:ext cx="2712028" cy="116130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Papeška palača v Rimu je bila pomembno središče.</a:t>
            </a:r>
          </a:p>
        </p:txBody>
      </p:sp>
      <p:sp>
        <p:nvSpPr>
          <p:cNvPr id="6" name="Zaobljeni pravokotnik 5"/>
          <p:cNvSpPr/>
          <p:nvPr/>
        </p:nvSpPr>
        <p:spPr>
          <a:xfrm>
            <a:off x="8396705" y="793908"/>
            <a:ext cx="3397827" cy="139857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Pipin Mali je v 8. stoletju </a:t>
            </a:r>
          </a:p>
          <a:p>
            <a:pPr algn="ctr"/>
            <a:r>
              <a:rPr lang="sl-SI" sz="2000" b="1" dirty="0"/>
              <a:t>papežu podelil ozemlje v </a:t>
            </a:r>
          </a:p>
          <a:p>
            <a:pPr algn="ctr"/>
            <a:r>
              <a:rPr lang="sl-SI" sz="2000" b="1" dirty="0"/>
              <a:t>srednji Italiji – </a:t>
            </a:r>
            <a:r>
              <a:rPr lang="sl-SI" sz="2000" b="1" dirty="0">
                <a:solidFill>
                  <a:srgbClr val="C00000"/>
                </a:solidFill>
              </a:rPr>
              <a:t>Papeška država.</a:t>
            </a:r>
          </a:p>
        </p:txBody>
      </p:sp>
      <p:sp>
        <p:nvSpPr>
          <p:cNvPr id="8" name="Zaobljeni pravokotnik 7"/>
          <p:cNvSpPr/>
          <p:nvPr/>
        </p:nvSpPr>
        <p:spPr>
          <a:xfrm>
            <a:off x="457624" y="3911894"/>
            <a:ext cx="3719095" cy="7793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Zakaj je prihajalo do vedno večjih razlik med zahodno in vzhodno krščansko cerkvijo? </a:t>
            </a:r>
          </a:p>
        </p:txBody>
      </p:sp>
      <p:sp>
        <p:nvSpPr>
          <p:cNvPr id="9" name="Zaobljeni pravokotnik 8"/>
          <p:cNvSpPr/>
          <p:nvPr/>
        </p:nvSpPr>
        <p:spPr>
          <a:xfrm>
            <a:off x="7959437" y="5072133"/>
            <a:ext cx="4114799" cy="160922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/>
              <a:t>Vzhodno krščansko cerkev je imela več poglavarjev – </a:t>
            </a:r>
            <a:r>
              <a:rPr lang="sl-SI" b="1" dirty="0">
                <a:solidFill>
                  <a:srgbClr val="C00000"/>
                </a:solidFill>
              </a:rPr>
              <a:t>patriarhov</a:t>
            </a:r>
            <a:r>
              <a:rPr lang="sl-SI" b="1" dirty="0"/>
              <a:t>. Ti so skupaj s škofi vodili cerkev v državi.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/>
              <a:t>Kako se danes imenuje?</a:t>
            </a:r>
          </a:p>
        </p:txBody>
      </p:sp>
      <p:sp>
        <p:nvSpPr>
          <p:cNvPr id="12" name="Oblaček s puščicama levo in desno 11"/>
          <p:cNvSpPr/>
          <p:nvPr/>
        </p:nvSpPr>
        <p:spPr>
          <a:xfrm>
            <a:off x="4364183" y="5072133"/>
            <a:ext cx="3387436" cy="1609221"/>
          </a:xfrm>
          <a:prstGeom prst="leftRight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b="1" dirty="0"/>
          </a:p>
          <a:p>
            <a:pPr algn="ctr"/>
            <a:r>
              <a:rPr lang="sl-SI" b="1" dirty="0"/>
              <a:t>Leta </a:t>
            </a:r>
            <a:r>
              <a:rPr lang="sl-SI" b="1" dirty="0">
                <a:solidFill>
                  <a:srgbClr val="C00000"/>
                </a:solidFill>
              </a:rPr>
              <a:t>1054</a:t>
            </a:r>
            <a:r>
              <a:rPr lang="sl-SI" b="1" dirty="0"/>
              <a:t> je prišlo do končne </a:t>
            </a:r>
            <a:r>
              <a:rPr lang="sl-SI" b="1" dirty="0">
                <a:solidFill>
                  <a:srgbClr val="C00000"/>
                </a:solidFill>
              </a:rPr>
              <a:t>ločitve cerkva:</a:t>
            </a:r>
          </a:p>
          <a:p>
            <a:pPr algn="ctr"/>
            <a:endParaRPr lang="sl-SI" b="1" dirty="0"/>
          </a:p>
        </p:txBody>
      </p:sp>
      <p:sp>
        <p:nvSpPr>
          <p:cNvPr id="13" name="Zaobljeni pravokotnik 12"/>
          <p:cNvSpPr/>
          <p:nvPr/>
        </p:nvSpPr>
        <p:spPr>
          <a:xfrm>
            <a:off x="374072" y="5211415"/>
            <a:ext cx="3886201" cy="138062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/>
              <a:t>Zahodno krščansko cerkev je vodil </a:t>
            </a:r>
            <a:r>
              <a:rPr lang="sl-SI" b="1" dirty="0">
                <a:solidFill>
                  <a:srgbClr val="C00000"/>
                </a:solidFill>
              </a:rPr>
              <a:t>PAPEŽ.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/>
              <a:t>Imenoval je </a:t>
            </a:r>
            <a:r>
              <a:rPr lang="sl-SI" b="1" dirty="0">
                <a:solidFill>
                  <a:srgbClr val="C00000"/>
                </a:solidFill>
              </a:rPr>
              <a:t>škofe</a:t>
            </a:r>
            <a:r>
              <a:rPr lang="sl-SI" b="1" dirty="0"/>
              <a:t>, ki so mu bili podrejeni.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/>
              <a:t>Kako se danes imenuje?</a:t>
            </a:r>
          </a:p>
        </p:txBody>
      </p:sp>
    </p:spTree>
    <p:extLst>
      <p:ext uri="{BB962C8B-B14F-4D97-AF65-F5344CB8AC3E}">
        <p14:creationId xmlns:p14="http://schemas.microsoft.com/office/powerpoint/2010/main" val="3950104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1100900" y="659499"/>
            <a:ext cx="10143304" cy="5481527"/>
            <a:chOff x="1100900" y="659499"/>
            <a:chExt cx="10143304" cy="5481527"/>
          </a:xfrm>
        </p:grpSpPr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0900" y="659499"/>
              <a:ext cx="10143304" cy="5481527"/>
            </a:xfrm>
            <a:prstGeom prst="rect">
              <a:avLst/>
            </a:prstGeom>
          </p:spPr>
        </p:pic>
        <p:sp>
          <p:nvSpPr>
            <p:cNvPr id="6" name="Pravokotnik 5"/>
            <p:cNvSpPr/>
            <p:nvPr/>
          </p:nvSpPr>
          <p:spPr>
            <a:xfrm>
              <a:off x="4904860" y="5070764"/>
              <a:ext cx="2347994" cy="48837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l-SI" dirty="0"/>
                <a:t>KAREL VELIKI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122620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300</Words>
  <Application>Microsoft Office PowerPoint</Application>
  <PresentationFormat>Širokozaslonsko</PresentationFormat>
  <Paragraphs>43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Officeova tema</vt:lpstr>
      <vt:lpstr>EVROPSKI ZGODNJI SREDNJI VEK: ponovno rojstvo Evrope</vt:lpstr>
      <vt:lpstr>1. Karolinška država – „evropsko kraljestvo“</vt:lpstr>
      <vt:lpstr>   </vt:lpstr>
      <vt:lpstr>PowerPointova predstavitev</vt:lpstr>
      <vt:lpstr>2. Krščanska cerkev in Papeška država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Helena Pačnik</dc:creator>
  <cp:lastModifiedBy>skrbnik</cp:lastModifiedBy>
  <cp:revision>53</cp:revision>
  <dcterms:created xsi:type="dcterms:W3CDTF">2014-08-20T15:10:51Z</dcterms:created>
  <dcterms:modified xsi:type="dcterms:W3CDTF">2020-03-29T11:19:27Z</dcterms:modified>
</cp:coreProperties>
</file>