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7" r:id="rId4"/>
    <p:sldId id="262" r:id="rId5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746E51-FAAF-4421-A19B-AC3453ABBC03}" type="doc">
      <dgm:prSet loTypeId="urn:microsoft.com/office/officeart/2005/8/layout/pyramid1" loCatId="pyramid" qsTypeId="urn:microsoft.com/office/officeart/2005/8/quickstyle/simple1" qsCatId="simple" csTypeId="urn:microsoft.com/office/officeart/2005/8/colors/colorful1" csCatId="colorful" phldr="1"/>
      <dgm:spPr/>
    </dgm:pt>
    <dgm:pt modelId="{96E2E234-31EE-49CC-9A52-D438EE9B1149}">
      <dgm:prSet phldrT="[besedilo]" custT="1"/>
      <dgm:spPr/>
      <dgm:t>
        <a:bodyPr/>
        <a:lstStyle/>
        <a:p>
          <a:r>
            <a:rPr lang="sl-SI" sz="2800" dirty="0"/>
            <a:t>KRALJ</a:t>
          </a:r>
        </a:p>
      </dgm:t>
    </dgm:pt>
    <dgm:pt modelId="{2FA31CA3-85AD-4664-A99B-0482E3CEF68B}" type="parTrans" cxnId="{EE385D97-8F7C-4A39-935E-5826BCC61C68}">
      <dgm:prSet/>
      <dgm:spPr/>
      <dgm:t>
        <a:bodyPr/>
        <a:lstStyle/>
        <a:p>
          <a:endParaRPr lang="sl-SI"/>
        </a:p>
      </dgm:t>
    </dgm:pt>
    <dgm:pt modelId="{17CB9478-1E93-42B2-9FDE-CB81E80AEABC}" type="sibTrans" cxnId="{EE385D97-8F7C-4A39-935E-5826BCC61C68}">
      <dgm:prSet/>
      <dgm:spPr/>
      <dgm:t>
        <a:bodyPr/>
        <a:lstStyle/>
        <a:p>
          <a:endParaRPr lang="sl-SI"/>
        </a:p>
      </dgm:t>
    </dgm:pt>
    <dgm:pt modelId="{BFC8951A-AC69-46A0-9F0E-D2B66C9CD17C}">
      <dgm:prSet phldrT="[besedilo]" custT="1"/>
      <dgm:spPr/>
      <dgm:t>
        <a:bodyPr/>
        <a:lstStyle/>
        <a:p>
          <a:r>
            <a:rPr lang="sl-SI" sz="2800" dirty="0"/>
            <a:t>PLEMIČI in ŠKOFJE</a:t>
          </a:r>
        </a:p>
      </dgm:t>
    </dgm:pt>
    <dgm:pt modelId="{24C38840-E420-4CB3-959C-B6BCB7B2CBC5}" type="parTrans" cxnId="{599DE04A-2BE4-45B8-BBAA-94F162E90D75}">
      <dgm:prSet/>
      <dgm:spPr/>
      <dgm:t>
        <a:bodyPr/>
        <a:lstStyle/>
        <a:p>
          <a:endParaRPr lang="sl-SI"/>
        </a:p>
      </dgm:t>
    </dgm:pt>
    <dgm:pt modelId="{59298D59-5418-4152-9ED0-7B118BE7663B}" type="sibTrans" cxnId="{599DE04A-2BE4-45B8-BBAA-94F162E90D75}">
      <dgm:prSet/>
      <dgm:spPr/>
      <dgm:t>
        <a:bodyPr/>
        <a:lstStyle/>
        <a:p>
          <a:endParaRPr lang="sl-SI"/>
        </a:p>
      </dgm:t>
    </dgm:pt>
    <dgm:pt modelId="{FFFCC3C3-4C4A-4C26-BE73-369D6FE50A27}">
      <dgm:prSet phldrT="[besedilo]" custT="1"/>
      <dgm:spPr/>
      <dgm:t>
        <a:bodyPr/>
        <a:lstStyle/>
        <a:p>
          <a:r>
            <a:rPr lang="sl-SI" sz="2800" dirty="0"/>
            <a:t>KMETJE</a:t>
          </a:r>
        </a:p>
      </dgm:t>
    </dgm:pt>
    <dgm:pt modelId="{33C4535B-DED6-4C07-95C4-3FF1131BF41D}" type="parTrans" cxnId="{583B97B1-8138-4313-931B-456400568873}">
      <dgm:prSet/>
      <dgm:spPr/>
      <dgm:t>
        <a:bodyPr/>
        <a:lstStyle/>
        <a:p>
          <a:endParaRPr lang="sl-SI"/>
        </a:p>
      </dgm:t>
    </dgm:pt>
    <dgm:pt modelId="{7E0812E2-9A52-43BA-8A04-1720ABE0AABE}" type="sibTrans" cxnId="{583B97B1-8138-4313-931B-456400568873}">
      <dgm:prSet/>
      <dgm:spPr/>
      <dgm:t>
        <a:bodyPr/>
        <a:lstStyle/>
        <a:p>
          <a:endParaRPr lang="sl-SI"/>
        </a:p>
      </dgm:t>
    </dgm:pt>
    <dgm:pt modelId="{23968A43-DD40-4526-BF7B-F0676879F4A5}" type="pres">
      <dgm:prSet presAssocID="{0F746E51-FAAF-4421-A19B-AC3453ABBC03}" presName="Name0" presStyleCnt="0">
        <dgm:presLayoutVars>
          <dgm:dir/>
          <dgm:animLvl val="lvl"/>
          <dgm:resizeHandles val="exact"/>
        </dgm:presLayoutVars>
      </dgm:prSet>
      <dgm:spPr/>
    </dgm:pt>
    <dgm:pt modelId="{8812911A-9B92-457A-B85C-804E04A21965}" type="pres">
      <dgm:prSet presAssocID="{96E2E234-31EE-49CC-9A52-D438EE9B1149}" presName="Name8" presStyleCnt="0"/>
      <dgm:spPr/>
    </dgm:pt>
    <dgm:pt modelId="{B2B8EBE9-E192-4F85-8F67-B46A5B0F211A}" type="pres">
      <dgm:prSet presAssocID="{96E2E234-31EE-49CC-9A52-D438EE9B1149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11DBE7A3-45B7-4A82-B93D-6C1A1DC8030D}" type="pres">
      <dgm:prSet presAssocID="{96E2E234-31EE-49CC-9A52-D438EE9B114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B1514585-AA30-4FED-8F4E-BAD81BC44D94}" type="pres">
      <dgm:prSet presAssocID="{BFC8951A-AC69-46A0-9F0E-D2B66C9CD17C}" presName="Name8" presStyleCnt="0"/>
      <dgm:spPr/>
    </dgm:pt>
    <dgm:pt modelId="{D902CE6A-5A28-49BD-9297-B55F21C9F2A7}" type="pres">
      <dgm:prSet presAssocID="{BFC8951A-AC69-46A0-9F0E-D2B66C9CD17C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BFCB8EFF-3E15-4832-87B5-7C696E372273}" type="pres">
      <dgm:prSet presAssocID="{BFC8951A-AC69-46A0-9F0E-D2B66C9CD17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8A8D2BB5-2B40-4A43-A45C-D88D87D6F925}" type="pres">
      <dgm:prSet presAssocID="{FFFCC3C3-4C4A-4C26-BE73-369D6FE50A27}" presName="Name8" presStyleCnt="0"/>
      <dgm:spPr/>
    </dgm:pt>
    <dgm:pt modelId="{3D5A1852-74D2-4E11-A765-5DB15D39A3DB}" type="pres">
      <dgm:prSet presAssocID="{FFFCC3C3-4C4A-4C26-BE73-369D6FE50A27}" presName="level" presStyleLbl="node1" presStyleIdx="2" presStyleCnt="3" custLinFactNeighborX="1933" custLinFactNeighborY="-716">
        <dgm:presLayoutVars>
          <dgm:chMax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CA32C340-9855-4BF3-9B19-9F531397CE0C}" type="pres">
      <dgm:prSet presAssocID="{FFFCC3C3-4C4A-4C26-BE73-369D6FE50A2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6D233B8D-C57B-46B8-9767-E9466EF0BA7B}" type="presOf" srcId="{0F746E51-FAAF-4421-A19B-AC3453ABBC03}" destId="{23968A43-DD40-4526-BF7B-F0676879F4A5}" srcOrd="0" destOrd="0" presId="urn:microsoft.com/office/officeart/2005/8/layout/pyramid1"/>
    <dgm:cxn modelId="{8931D51E-EE89-4D8C-8B8B-EEDC303033DD}" type="presOf" srcId="{BFC8951A-AC69-46A0-9F0E-D2B66C9CD17C}" destId="{BFCB8EFF-3E15-4832-87B5-7C696E372273}" srcOrd="1" destOrd="0" presId="urn:microsoft.com/office/officeart/2005/8/layout/pyramid1"/>
    <dgm:cxn modelId="{EE6EE191-40F5-4A12-A080-49E5283C6EBD}" type="presOf" srcId="{96E2E234-31EE-49CC-9A52-D438EE9B1149}" destId="{11DBE7A3-45B7-4A82-B93D-6C1A1DC8030D}" srcOrd="1" destOrd="0" presId="urn:microsoft.com/office/officeart/2005/8/layout/pyramid1"/>
    <dgm:cxn modelId="{4419E2AB-2BC1-431E-BE02-C52CF6B14DB6}" type="presOf" srcId="{96E2E234-31EE-49CC-9A52-D438EE9B1149}" destId="{B2B8EBE9-E192-4F85-8F67-B46A5B0F211A}" srcOrd="0" destOrd="0" presId="urn:microsoft.com/office/officeart/2005/8/layout/pyramid1"/>
    <dgm:cxn modelId="{B2ACE264-DC4B-4C7D-96B3-B94A56229AA8}" type="presOf" srcId="{BFC8951A-AC69-46A0-9F0E-D2B66C9CD17C}" destId="{D902CE6A-5A28-49BD-9297-B55F21C9F2A7}" srcOrd="0" destOrd="0" presId="urn:microsoft.com/office/officeart/2005/8/layout/pyramid1"/>
    <dgm:cxn modelId="{EE385D97-8F7C-4A39-935E-5826BCC61C68}" srcId="{0F746E51-FAAF-4421-A19B-AC3453ABBC03}" destId="{96E2E234-31EE-49CC-9A52-D438EE9B1149}" srcOrd="0" destOrd="0" parTransId="{2FA31CA3-85AD-4664-A99B-0482E3CEF68B}" sibTransId="{17CB9478-1E93-42B2-9FDE-CB81E80AEABC}"/>
    <dgm:cxn modelId="{583B97B1-8138-4313-931B-456400568873}" srcId="{0F746E51-FAAF-4421-A19B-AC3453ABBC03}" destId="{FFFCC3C3-4C4A-4C26-BE73-369D6FE50A27}" srcOrd="2" destOrd="0" parTransId="{33C4535B-DED6-4C07-95C4-3FF1131BF41D}" sibTransId="{7E0812E2-9A52-43BA-8A04-1720ABE0AABE}"/>
    <dgm:cxn modelId="{599DE04A-2BE4-45B8-BBAA-94F162E90D75}" srcId="{0F746E51-FAAF-4421-A19B-AC3453ABBC03}" destId="{BFC8951A-AC69-46A0-9F0E-D2B66C9CD17C}" srcOrd="1" destOrd="0" parTransId="{24C38840-E420-4CB3-959C-B6BCB7B2CBC5}" sibTransId="{59298D59-5418-4152-9ED0-7B118BE7663B}"/>
    <dgm:cxn modelId="{BCC02C3C-E63E-4315-A9DA-C704D421DD73}" type="presOf" srcId="{FFFCC3C3-4C4A-4C26-BE73-369D6FE50A27}" destId="{CA32C340-9855-4BF3-9B19-9F531397CE0C}" srcOrd="1" destOrd="0" presId="urn:microsoft.com/office/officeart/2005/8/layout/pyramid1"/>
    <dgm:cxn modelId="{86E17175-06E5-4D37-94B8-2D8F7C14DB13}" type="presOf" srcId="{FFFCC3C3-4C4A-4C26-BE73-369D6FE50A27}" destId="{3D5A1852-74D2-4E11-A765-5DB15D39A3DB}" srcOrd="0" destOrd="0" presId="urn:microsoft.com/office/officeart/2005/8/layout/pyramid1"/>
    <dgm:cxn modelId="{10843831-3758-4FAE-937C-FBD8700CCADD}" type="presParOf" srcId="{23968A43-DD40-4526-BF7B-F0676879F4A5}" destId="{8812911A-9B92-457A-B85C-804E04A21965}" srcOrd="0" destOrd="0" presId="urn:microsoft.com/office/officeart/2005/8/layout/pyramid1"/>
    <dgm:cxn modelId="{5EB984DD-2A56-4D9F-B7EB-33A320C6AF37}" type="presParOf" srcId="{8812911A-9B92-457A-B85C-804E04A21965}" destId="{B2B8EBE9-E192-4F85-8F67-B46A5B0F211A}" srcOrd="0" destOrd="0" presId="urn:microsoft.com/office/officeart/2005/8/layout/pyramid1"/>
    <dgm:cxn modelId="{DF1AB04A-724F-413F-B757-A65345BB34D0}" type="presParOf" srcId="{8812911A-9B92-457A-B85C-804E04A21965}" destId="{11DBE7A3-45B7-4A82-B93D-6C1A1DC8030D}" srcOrd="1" destOrd="0" presId="urn:microsoft.com/office/officeart/2005/8/layout/pyramid1"/>
    <dgm:cxn modelId="{A4DAE034-74A7-45EC-B34E-31A0479A8358}" type="presParOf" srcId="{23968A43-DD40-4526-BF7B-F0676879F4A5}" destId="{B1514585-AA30-4FED-8F4E-BAD81BC44D94}" srcOrd="1" destOrd="0" presId="urn:microsoft.com/office/officeart/2005/8/layout/pyramid1"/>
    <dgm:cxn modelId="{C624B0F7-90BE-47E8-B607-14B645B37BDD}" type="presParOf" srcId="{B1514585-AA30-4FED-8F4E-BAD81BC44D94}" destId="{D902CE6A-5A28-49BD-9297-B55F21C9F2A7}" srcOrd="0" destOrd="0" presId="urn:microsoft.com/office/officeart/2005/8/layout/pyramid1"/>
    <dgm:cxn modelId="{FA0701A5-7740-4C99-81BD-EA5E530B9BCF}" type="presParOf" srcId="{B1514585-AA30-4FED-8F4E-BAD81BC44D94}" destId="{BFCB8EFF-3E15-4832-87B5-7C696E372273}" srcOrd="1" destOrd="0" presId="urn:microsoft.com/office/officeart/2005/8/layout/pyramid1"/>
    <dgm:cxn modelId="{7B639E27-7C9F-49D7-8D9F-6279748DF0ED}" type="presParOf" srcId="{23968A43-DD40-4526-BF7B-F0676879F4A5}" destId="{8A8D2BB5-2B40-4A43-A45C-D88D87D6F925}" srcOrd="2" destOrd="0" presId="urn:microsoft.com/office/officeart/2005/8/layout/pyramid1"/>
    <dgm:cxn modelId="{DC739164-A549-43D6-9340-32F87BAE637E}" type="presParOf" srcId="{8A8D2BB5-2B40-4A43-A45C-D88D87D6F925}" destId="{3D5A1852-74D2-4E11-A765-5DB15D39A3DB}" srcOrd="0" destOrd="0" presId="urn:microsoft.com/office/officeart/2005/8/layout/pyramid1"/>
    <dgm:cxn modelId="{ED3E7BCC-C7C6-40F5-B7FC-89149F89DD0A}" type="presParOf" srcId="{8A8D2BB5-2B40-4A43-A45C-D88D87D6F925}" destId="{CA32C340-9855-4BF3-9B19-9F531397CE0C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B8EBE9-E192-4F85-8F67-B46A5B0F211A}">
      <dsp:nvSpPr>
        <dsp:cNvPr id="0" name=""/>
        <dsp:cNvSpPr/>
      </dsp:nvSpPr>
      <dsp:spPr>
        <a:xfrm>
          <a:off x="2349115" y="0"/>
          <a:ext cx="2349114" cy="1649303"/>
        </a:xfrm>
        <a:prstGeom prst="trapezoid">
          <a:avLst>
            <a:gd name="adj" fmla="val 71215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800" kern="1200" dirty="0"/>
            <a:t>KRALJ</a:t>
          </a:r>
        </a:p>
      </dsp:txBody>
      <dsp:txXfrm>
        <a:off x="2349115" y="0"/>
        <a:ext cx="2349114" cy="1649303"/>
      </dsp:txXfrm>
    </dsp:sp>
    <dsp:sp modelId="{D902CE6A-5A28-49BD-9297-B55F21C9F2A7}">
      <dsp:nvSpPr>
        <dsp:cNvPr id="0" name=""/>
        <dsp:cNvSpPr/>
      </dsp:nvSpPr>
      <dsp:spPr>
        <a:xfrm>
          <a:off x="1174557" y="1649303"/>
          <a:ext cx="4698229" cy="1649303"/>
        </a:xfrm>
        <a:prstGeom prst="trapezoid">
          <a:avLst>
            <a:gd name="adj" fmla="val 71215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800" kern="1200" dirty="0"/>
            <a:t>PLEMIČI in ŠKOFJE</a:t>
          </a:r>
        </a:p>
      </dsp:txBody>
      <dsp:txXfrm>
        <a:off x="1996747" y="1649303"/>
        <a:ext cx="3053849" cy="1649303"/>
      </dsp:txXfrm>
    </dsp:sp>
    <dsp:sp modelId="{3D5A1852-74D2-4E11-A765-5DB15D39A3DB}">
      <dsp:nvSpPr>
        <dsp:cNvPr id="0" name=""/>
        <dsp:cNvSpPr/>
      </dsp:nvSpPr>
      <dsp:spPr>
        <a:xfrm>
          <a:off x="0" y="3286798"/>
          <a:ext cx="7047345" cy="1649303"/>
        </a:xfrm>
        <a:prstGeom prst="trapezoid">
          <a:avLst>
            <a:gd name="adj" fmla="val 71215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800" kern="1200" dirty="0"/>
            <a:t>KMETJE</a:t>
          </a:r>
        </a:p>
      </dsp:txBody>
      <dsp:txXfrm>
        <a:off x="1233285" y="3286798"/>
        <a:ext cx="4580774" cy="16493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926F-383C-44CD-9A16-A95AC105869F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62696-2AC1-4C81-8D24-7C97FF477E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99792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926F-383C-44CD-9A16-A95AC105869F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62696-2AC1-4C81-8D24-7C97FF477E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68125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926F-383C-44CD-9A16-A95AC105869F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62696-2AC1-4C81-8D24-7C97FF477E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62468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926F-383C-44CD-9A16-A95AC105869F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62696-2AC1-4C81-8D24-7C97FF477E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29668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926F-383C-44CD-9A16-A95AC105869F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62696-2AC1-4C81-8D24-7C97FF477E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75195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926F-383C-44CD-9A16-A95AC105869F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62696-2AC1-4C81-8D24-7C97FF477E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71171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926F-383C-44CD-9A16-A95AC105869F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62696-2AC1-4C81-8D24-7C97FF477E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89798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926F-383C-44CD-9A16-A95AC105869F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62696-2AC1-4C81-8D24-7C97FF477E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53981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926F-383C-44CD-9A16-A95AC105869F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62696-2AC1-4C81-8D24-7C97FF477E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28244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926F-383C-44CD-9A16-A95AC105869F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62696-2AC1-4C81-8D24-7C97FF477E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06132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926F-383C-44CD-9A16-A95AC105869F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62696-2AC1-4C81-8D24-7C97FF477E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63535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C926F-383C-44CD-9A16-A95AC105869F}" type="datetimeFigureOut">
              <a:rPr lang="sl-SI" smtClean="0"/>
              <a:t>29. 03. 2020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62696-2AC1-4C81-8D24-7C97FF477E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27056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EVROPSKI ZGODNJI SREDNJI VEK:</a:t>
            </a:r>
            <a:br>
              <a:rPr lang="sl-SI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l-SI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ponovno rojstvo Evrope</a:t>
            </a:r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8C08CB11-5D1C-401C-9B2A-10BB01A43353}"/>
              </a:ext>
            </a:extLst>
          </p:cNvPr>
          <p:cNvSpPr txBox="1"/>
          <p:nvPr/>
        </p:nvSpPr>
        <p:spPr>
          <a:xfrm>
            <a:off x="1444336" y="4197927"/>
            <a:ext cx="8832273" cy="160043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l-SI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Kako je bila organizirana srednjeveška družba</a:t>
            </a:r>
          </a:p>
          <a:p>
            <a:endParaRPr lang="en-SI" dirty="0"/>
          </a:p>
        </p:txBody>
      </p:sp>
    </p:spTree>
    <p:extLst>
      <p:ext uri="{BB962C8B-B14F-4D97-AF65-F5344CB8AC3E}">
        <p14:creationId xmlns:p14="http://schemas.microsoft.com/office/powerpoint/2010/main" val="2294140961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387437" y="246093"/>
            <a:ext cx="5153890" cy="78076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sl-SI" sz="3600" b="1" dirty="0"/>
              <a:t>1. Kaj je bil fevd</a:t>
            </a:r>
          </a:p>
        </p:txBody>
      </p:sp>
      <p:grpSp>
        <p:nvGrpSpPr>
          <p:cNvPr id="13" name="Skupina 12"/>
          <p:cNvGrpSpPr/>
          <p:nvPr/>
        </p:nvGrpSpPr>
        <p:grpSpPr>
          <a:xfrm>
            <a:off x="187036" y="496924"/>
            <a:ext cx="11326089" cy="4794253"/>
            <a:chOff x="197427" y="1232474"/>
            <a:chExt cx="11326089" cy="4794253"/>
          </a:xfrm>
        </p:grpSpPr>
        <p:pic>
          <p:nvPicPr>
            <p:cNvPr id="3" name="Slika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00251" y="1991011"/>
              <a:ext cx="3960708" cy="3760358"/>
            </a:xfrm>
            <a:prstGeom prst="rect">
              <a:avLst/>
            </a:prstGeom>
          </p:spPr>
        </p:pic>
        <p:sp>
          <p:nvSpPr>
            <p:cNvPr id="6" name="Zaobljen pravokotni oblaček 5"/>
            <p:cNvSpPr/>
            <p:nvPr/>
          </p:nvSpPr>
          <p:spPr>
            <a:xfrm>
              <a:off x="541614" y="1580281"/>
              <a:ext cx="3209504" cy="1217176"/>
            </a:xfrm>
            <a:prstGeom prst="wedgeRoundRectCallout">
              <a:avLst>
                <a:gd name="adj1" fmla="val 77615"/>
                <a:gd name="adj2" fmla="val 56111"/>
                <a:gd name="adj3" fmla="val 16667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l-SI" b="1" dirty="0">
                  <a:solidFill>
                    <a:srgbClr val="C00000"/>
                  </a:solidFill>
                </a:rPr>
                <a:t>SRENJSKA POSEST</a:t>
              </a:r>
              <a:r>
                <a:rPr lang="sl-SI" b="1" dirty="0"/>
                <a:t>: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l-SI" b="1" dirty="0"/>
                <a:t>pašniki, gozdovi,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l-SI" b="1" dirty="0"/>
                <a:t>izkoriščali fevdalec (lov) in kmetje (paša, les).</a:t>
              </a:r>
            </a:p>
          </p:txBody>
        </p:sp>
        <p:sp>
          <p:nvSpPr>
            <p:cNvPr id="8" name="Zaobljen pravokotni oblaček 7"/>
            <p:cNvSpPr/>
            <p:nvPr/>
          </p:nvSpPr>
          <p:spPr>
            <a:xfrm>
              <a:off x="197427" y="3888041"/>
              <a:ext cx="3626427" cy="2138686"/>
            </a:xfrm>
            <a:prstGeom prst="wedgeRoundRectCallout">
              <a:avLst>
                <a:gd name="adj1" fmla="val 96702"/>
                <a:gd name="adj2" fmla="val -41334"/>
                <a:gd name="adj3" fmla="val 16667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l-SI" b="1" dirty="0">
                  <a:solidFill>
                    <a:srgbClr val="C00000"/>
                  </a:solidFill>
                </a:rPr>
                <a:t>PRIDVORNA ali DOMINIKALNA POSEST: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l-SI" b="1" dirty="0"/>
                <a:t>okoli bivališča fevdalca (gradu),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l-SI" b="1" dirty="0"/>
                <a:t>uporabljal fevdalec,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l-SI" b="1" dirty="0"/>
                <a:t>obdelovali kmetje (tlaka) in služabniki (hlapci in dekle).</a:t>
              </a:r>
            </a:p>
          </p:txBody>
        </p:sp>
        <p:sp>
          <p:nvSpPr>
            <p:cNvPr id="11" name="Zaobljen pravokotni oblaček 10"/>
            <p:cNvSpPr/>
            <p:nvPr/>
          </p:nvSpPr>
          <p:spPr>
            <a:xfrm>
              <a:off x="8285101" y="1232474"/>
              <a:ext cx="3238415" cy="1564983"/>
            </a:xfrm>
            <a:prstGeom prst="wedgeRoundRectCallout">
              <a:avLst>
                <a:gd name="adj1" fmla="val -68878"/>
                <a:gd name="adj2" fmla="val 41267"/>
                <a:gd name="adj3" fmla="val 16667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l-SI" b="1" dirty="0">
                  <a:solidFill>
                    <a:srgbClr val="C00000"/>
                  </a:solidFill>
                </a:rPr>
                <a:t>KMEČKA ali RUSTIKALNA POSEST: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l-SI" b="1" dirty="0"/>
                <a:t>del fevda, razdeljen na kmetije,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l-SI" b="1" dirty="0"/>
                <a:t>imeli v najemu kmetje.</a:t>
              </a:r>
            </a:p>
          </p:txBody>
        </p:sp>
        <p:sp>
          <p:nvSpPr>
            <p:cNvPr id="12" name="Zaobljen pravokotni oblaček 11"/>
            <p:cNvSpPr/>
            <p:nvPr/>
          </p:nvSpPr>
          <p:spPr>
            <a:xfrm>
              <a:off x="8285101" y="3990109"/>
              <a:ext cx="3238415" cy="1761260"/>
            </a:xfrm>
            <a:prstGeom prst="wedgeRoundRectCallout">
              <a:avLst>
                <a:gd name="adj1" fmla="val -91102"/>
                <a:gd name="adj2" fmla="val -37795"/>
                <a:gd name="adj3" fmla="val 16667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l-SI" b="1" dirty="0">
                  <a:solidFill>
                    <a:srgbClr val="C00000"/>
                  </a:solidFill>
                </a:rPr>
                <a:t>OBVEZNOSTI PODLOŽNIKA</a:t>
              </a:r>
              <a:r>
                <a:rPr lang="sl-SI" b="1" dirty="0"/>
                <a:t>: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l-SI" b="1" dirty="0">
                  <a:solidFill>
                    <a:srgbClr val="C00000"/>
                  </a:solidFill>
                </a:rPr>
                <a:t>tlaka</a:t>
              </a:r>
              <a:r>
                <a:rPr lang="sl-SI" b="1" dirty="0"/>
                <a:t>,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l-SI" b="1" dirty="0">
                  <a:solidFill>
                    <a:srgbClr val="C00000"/>
                  </a:solidFill>
                </a:rPr>
                <a:t>dajatve</a:t>
              </a:r>
              <a:r>
                <a:rPr lang="sl-SI" b="1" dirty="0"/>
                <a:t> del pridelka,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l-SI" b="1" dirty="0">
                  <a:solidFill>
                    <a:srgbClr val="C00000"/>
                  </a:solidFill>
                </a:rPr>
                <a:t>desetina</a:t>
              </a:r>
              <a:r>
                <a:rPr lang="sl-SI" b="1" dirty="0"/>
                <a:t>, deseti del pridelka.</a:t>
              </a:r>
            </a:p>
          </p:txBody>
        </p:sp>
      </p:grpSp>
      <p:sp>
        <p:nvSpPr>
          <p:cNvPr id="14" name="Pergament 2 13"/>
          <p:cNvSpPr/>
          <p:nvPr/>
        </p:nvSpPr>
        <p:spPr>
          <a:xfrm>
            <a:off x="3454976" y="5244418"/>
            <a:ext cx="5751369" cy="1540845"/>
          </a:xfrm>
          <a:prstGeom prst="horizontalScrol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000" b="1" dirty="0">
                <a:solidFill>
                  <a:schemeClr val="tx1"/>
                </a:solidFill>
              </a:rPr>
              <a:t>Fevd ali zemljiško gospostvo je bila </a:t>
            </a:r>
            <a:r>
              <a:rPr lang="sl-SI" sz="2000" b="1" dirty="0">
                <a:solidFill>
                  <a:srgbClr val="FF0000"/>
                </a:solidFill>
              </a:rPr>
              <a:t>posest, ki je pripadala plemiču – fevdalcu ali zemljiškemu gospodu.</a:t>
            </a:r>
          </a:p>
        </p:txBody>
      </p:sp>
      <p:sp>
        <p:nvSpPr>
          <p:cNvPr id="15" name="PoljeZBesedilom 14"/>
          <p:cNvSpPr txBox="1"/>
          <p:nvPr/>
        </p:nvSpPr>
        <p:spPr>
          <a:xfrm>
            <a:off x="301336" y="5787736"/>
            <a:ext cx="2535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/>
              <a:t>Kaj pomeni pojem </a:t>
            </a:r>
            <a:r>
              <a:rPr lang="sl-SI" b="1" dirty="0">
                <a:solidFill>
                  <a:srgbClr val="C00000"/>
                </a:solidFill>
              </a:rPr>
              <a:t>samozadostna </a:t>
            </a:r>
            <a:r>
              <a:rPr lang="sl-SI" b="1" dirty="0"/>
              <a:t>posest?</a:t>
            </a:r>
          </a:p>
        </p:txBody>
      </p:sp>
      <p:sp>
        <p:nvSpPr>
          <p:cNvPr id="16" name="PoljeZBesedilom 15"/>
          <p:cNvSpPr txBox="1"/>
          <p:nvPr/>
        </p:nvSpPr>
        <p:spPr>
          <a:xfrm>
            <a:off x="9798627" y="5559136"/>
            <a:ext cx="2140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/>
              <a:t>Kaj so bili </a:t>
            </a:r>
            <a:r>
              <a:rPr lang="sl-SI" sz="2000" b="1" dirty="0">
                <a:solidFill>
                  <a:srgbClr val="C00000"/>
                </a:solidFill>
              </a:rPr>
              <a:t>urbarji</a:t>
            </a:r>
            <a:r>
              <a:rPr lang="sl-SI" sz="20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80331378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7427" y="121402"/>
            <a:ext cx="5912428" cy="78076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sl-SI" sz="3600" b="1" dirty="0"/>
              <a:t>2. Kaj je bil fevdalizem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55653874"/>
              </p:ext>
            </p:extLst>
          </p:nvPr>
        </p:nvGraphicFramePr>
        <p:xfrm>
          <a:off x="2896755" y="1298864"/>
          <a:ext cx="7047345" cy="4947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Pravokoten oblaček 7"/>
          <p:cNvSpPr/>
          <p:nvPr/>
        </p:nvSpPr>
        <p:spPr>
          <a:xfrm>
            <a:off x="1880755" y="1184564"/>
            <a:ext cx="2857500" cy="1350819"/>
          </a:xfrm>
          <a:prstGeom prst="wedgeRectCallout">
            <a:avLst>
              <a:gd name="adj1" fmla="val 86737"/>
              <a:gd name="adj2" fmla="val 2076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000" b="1" dirty="0">
                <a:solidFill>
                  <a:srgbClr val="FF0000"/>
                </a:solidFill>
              </a:rPr>
              <a:t>Lastnik vse zemlje</a:t>
            </a:r>
            <a:r>
              <a:rPr lang="sl-SI" sz="2000" b="1" dirty="0"/>
              <a:t>. Posest dobil od Boga, kot nagrado za dobro vladanje.</a:t>
            </a:r>
          </a:p>
        </p:txBody>
      </p:sp>
      <p:sp>
        <p:nvSpPr>
          <p:cNvPr id="9" name="Pravokoten oblaček 8"/>
          <p:cNvSpPr/>
          <p:nvPr/>
        </p:nvSpPr>
        <p:spPr>
          <a:xfrm>
            <a:off x="8510155" y="1849581"/>
            <a:ext cx="3366653" cy="2202873"/>
          </a:xfrm>
          <a:prstGeom prst="wedgeRectCallout">
            <a:avLst>
              <a:gd name="adj1" fmla="val -68646"/>
              <a:gd name="adj2" fmla="val 4470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000" b="1" dirty="0"/>
              <a:t>Podrejeni kralju. Imenujemo jih </a:t>
            </a:r>
            <a:r>
              <a:rPr lang="sl-SI" sz="2000" b="1" dirty="0">
                <a:solidFill>
                  <a:srgbClr val="FF0000"/>
                </a:solidFill>
              </a:rPr>
              <a:t>fevdalci</a:t>
            </a:r>
            <a:r>
              <a:rPr lang="sl-SI" sz="2000" b="1" dirty="0"/>
              <a:t> ali </a:t>
            </a:r>
            <a:r>
              <a:rPr lang="sl-SI" sz="2000" b="1" dirty="0">
                <a:solidFill>
                  <a:srgbClr val="FF0000"/>
                </a:solidFill>
              </a:rPr>
              <a:t>vazali</a:t>
            </a:r>
            <a:r>
              <a:rPr lang="sl-SI" sz="2000" b="1" dirty="0"/>
              <a:t>. </a:t>
            </a:r>
          </a:p>
          <a:p>
            <a:pPr algn="ctr"/>
            <a:r>
              <a:rPr lang="sl-SI" sz="2000" b="1" dirty="0"/>
              <a:t>V zameno za vojaško službo, škofje pa za cerkveno službo, so </a:t>
            </a:r>
            <a:r>
              <a:rPr lang="sl-SI" sz="2000" b="1" dirty="0">
                <a:solidFill>
                  <a:srgbClr val="FF0000"/>
                </a:solidFill>
              </a:rPr>
              <a:t>dobili posest </a:t>
            </a:r>
            <a:r>
              <a:rPr lang="sl-SI" sz="2000" b="1" dirty="0"/>
              <a:t>– zemljiško gospostvo ali fevd. </a:t>
            </a:r>
          </a:p>
        </p:txBody>
      </p:sp>
      <p:sp>
        <p:nvSpPr>
          <p:cNvPr id="10" name="Pravokoten oblaček 9"/>
          <p:cNvSpPr/>
          <p:nvPr/>
        </p:nvSpPr>
        <p:spPr>
          <a:xfrm>
            <a:off x="197427" y="3470564"/>
            <a:ext cx="3366656" cy="1704108"/>
          </a:xfrm>
          <a:prstGeom prst="wedgeRectCallout">
            <a:avLst>
              <a:gd name="adj1" fmla="val 74264"/>
              <a:gd name="adj2" fmla="val 5377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000" b="1" dirty="0"/>
              <a:t>Nesvobodni kmetje ali </a:t>
            </a:r>
            <a:r>
              <a:rPr lang="sl-SI" sz="2000" b="1" dirty="0">
                <a:solidFill>
                  <a:srgbClr val="FF0000"/>
                </a:solidFill>
              </a:rPr>
              <a:t>podložniki</a:t>
            </a:r>
            <a:r>
              <a:rPr lang="sl-SI" sz="2000" b="1" dirty="0"/>
              <a:t>, podrejeni plemičem. V zameno za zaščito so se odrekli svobodi in </a:t>
            </a:r>
            <a:r>
              <a:rPr lang="sl-SI" sz="2000" b="1" dirty="0">
                <a:solidFill>
                  <a:srgbClr val="FF0000"/>
                </a:solidFill>
              </a:rPr>
              <a:t>služili fevdalcu</a:t>
            </a:r>
            <a:r>
              <a:rPr lang="sl-SI" sz="2000" b="1" dirty="0"/>
              <a:t>.</a:t>
            </a:r>
          </a:p>
        </p:txBody>
      </p:sp>
      <p:sp>
        <p:nvSpPr>
          <p:cNvPr id="14" name="Zaobljeni pravokotnik 13"/>
          <p:cNvSpPr/>
          <p:nvPr/>
        </p:nvSpPr>
        <p:spPr>
          <a:xfrm>
            <a:off x="6764482" y="121402"/>
            <a:ext cx="4904509" cy="78076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000" b="1" dirty="0"/>
              <a:t>Družbena ureditev, </a:t>
            </a:r>
          </a:p>
          <a:p>
            <a:pPr algn="ctr"/>
            <a:r>
              <a:rPr lang="sl-SI" sz="2000" b="1" dirty="0"/>
              <a:t>v kateri je bil položaj</a:t>
            </a:r>
            <a:r>
              <a:rPr lang="sl-SI" b="1" dirty="0"/>
              <a:t> deden.</a:t>
            </a:r>
          </a:p>
        </p:txBody>
      </p:sp>
    </p:spTree>
    <p:extLst>
      <p:ext uri="{BB962C8B-B14F-4D97-AF65-F5344CB8AC3E}">
        <p14:creationId xmlns:p14="http://schemas.microsoft.com/office/powerpoint/2010/main" val="1498563831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5275" y="888827"/>
            <a:ext cx="9859180" cy="490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226203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716</TotalTime>
  <Words>209</Words>
  <Application>Microsoft Office PowerPoint</Application>
  <PresentationFormat>Širokozaslonsko</PresentationFormat>
  <Paragraphs>30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Officeova tema</vt:lpstr>
      <vt:lpstr>EVROPSKI ZGODNJI SREDNJI VEK: ponovno rojstvo Evrope</vt:lpstr>
      <vt:lpstr>1. Kaj je bil fevd</vt:lpstr>
      <vt:lpstr>2. Kaj je bil fevdalizem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Helena Pačnik</dc:creator>
  <cp:lastModifiedBy>skrbnik</cp:lastModifiedBy>
  <cp:revision>49</cp:revision>
  <dcterms:created xsi:type="dcterms:W3CDTF">2014-08-20T15:10:51Z</dcterms:created>
  <dcterms:modified xsi:type="dcterms:W3CDTF">2020-03-29T17:38:07Z</dcterms:modified>
</cp:coreProperties>
</file>